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2"/>
  </p:sldMasterIdLst>
  <p:notesMasterIdLst>
    <p:notesMasterId r:id="rId53"/>
  </p:notesMasterIdLst>
  <p:handoutMasterIdLst>
    <p:handoutMasterId r:id="rId54"/>
  </p:handoutMasterIdLst>
  <p:sldIdLst>
    <p:sldId id="653" r:id="rId3"/>
    <p:sldId id="925" r:id="rId4"/>
    <p:sldId id="437" r:id="rId5"/>
    <p:sldId id="927" r:id="rId6"/>
    <p:sldId id="928" r:id="rId7"/>
    <p:sldId id="929" r:id="rId8"/>
    <p:sldId id="725" r:id="rId9"/>
    <p:sldId id="726" r:id="rId10"/>
    <p:sldId id="727" r:id="rId11"/>
    <p:sldId id="728" r:id="rId12"/>
    <p:sldId id="729" r:id="rId13"/>
    <p:sldId id="730" r:id="rId14"/>
    <p:sldId id="732" r:id="rId15"/>
    <p:sldId id="733" r:id="rId16"/>
    <p:sldId id="734" r:id="rId17"/>
    <p:sldId id="672" r:id="rId18"/>
    <p:sldId id="801" r:id="rId19"/>
    <p:sldId id="802" r:id="rId20"/>
    <p:sldId id="803" r:id="rId21"/>
    <p:sldId id="804" r:id="rId22"/>
    <p:sldId id="805" r:id="rId23"/>
    <p:sldId id="806" r:id="rId24"/>
    <p:sldId id="807" r:id="rId25"/>
    <p:sldId id="808" r:id="rId26"/>
    <p:sldId id="809" r:id="rId27"/>
    <p:sldId id="810" r:id="rId28"/>
    <p:sldId id="811" r:id="rId29"/>
    <p:sldId id="812" r:id="rId30"/>
    <p:sldId id="813" r:id="rId31"/>
    <p:sldId id="814" r:id="rId32"/>
    <p:sldId id="815" r:id="rId33"/>
    <p:sldId id="816" r:id="rId34"/>
    <p:sldId id="818" r:id="rId35"/>
    <p:sldId id="819" r:id="rId36"/>
    <p:sldId id="817" r:id="rId37"/>
    <p:sldId id="820" r:id="rId38"/>
    <p:sldId id="821" r:id="rId39"/>
    <p:sldId id="794" r:id="rId40"/>
    <p:sldId id="795" r:id="rId41"/>
    <p:sldId id="796" r:id="rId42"/>
    <p:sldId id="797" r:id="rId43"/>
    <p:sldId id="798" r:id="rId44"/>
    <p:sldId id="799" r:id="rId45"/>
    <p:sldId id="800" r:id="rId46"/>
    <p:sldId id="783" r:id="rId47"/>
    <p:sldId id="784" r:id="rId48"/>
    <p:sldId id="785" r:id="rId49"/>
    <p:sldId id="786" r:id="rId50"/>
    <p:sldId id="772" r:id="rId51"/>
    <p:sldId id="926" r:id="rId52"/>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C8E"/>
    <a:srgbClr val="FF3300"/>
    <a:srgbClr val="FF0066"/>
    <a:srgbClr val="FFFFFF"/>
    <a:srgbClr val="FF3399"/>
    <a:srgbClr val="009900"/>
    <a:srgbClr val="D60093"/>
    <a:srgbClr val="CC0066"/>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1166" autoAdjust="0"/>
  </p:normalViewPr>
  <p:slideViewPr>
    <p:cSldViewPr showGuides="1">
      <p:cViewPr varScale="1">
        <p:scale>
          <a:sx n="57" d="100"/>
          <a:sy n="57" d="100"/>
        </p:scale>
        <p:origin x="992" y="32"/>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1372" cy="467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295" y="3"/>
            <a:ext cx="2972539" cy="467849"/>
          </a:xfrm>
          <a:prstGeom prst="rect">
            <a:avLst/>
          </a:prstGeom>
        </p:spPr>
        <p:txBody>
          <a:bodyPr vert="horz" lIns="91440" tIns="45720" rIns="91440" bIns="45720" rtlCol="0"/>
          <a:lstStyle>
            <a:lvl1pPr algn="r">
              <a:defRPr sz="1200"/>
            </a:lvl1pPr>
          </a:lstStyle>
          <a:p>
            <a:fld id="{52B78F2A-59AF-4063-8247-742340A61E80}" type="datetimeFigureOut">
              <a:rPr lang="en-US" smtClean="0"/>
              <a:pPr/>
              <a:t>7/26/2025</a:t>
            </a:fld>
            <a:endParaRPr lang="en-US"/>
          </a:p>
        </p:txBody>
      </p:sp>
      <p:sp>
        <p:nvSpPr>
          <p:cNvPr id="4" name="Footer Placeholder 3"/>
          <p:cNvSpPr>
            <a:spLocks noGrp="1"/>
          </p:cNvSpPr>
          <p:nvPr>
            <p:ph type="ftr" sz="quarter" idx="2"/>
          </p:nvPr>
        </p:nvSpPr>
        <p:spPr>
          <a:xfrm>
            <a:off x="2" y="8846022"/>
            <a:ext cx="2971372" cy="46784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295" y="8846022"/>
            <a:ext cx="2972539" cy="467847"/>
          </a:xfrm>
          <a:prstGeom prst="rect">
            <a:avLst/>
          </a:prstGeom>
        </p:spPr>
        <p:txBody>
          <a:bodyPr vert="horz" lIns="91440" tIns="45720" rIns="91440" bIns="45720" rtlCol="0" anchor="b"/>
          <a:lstStyle>
            <a:lvl1pPr algn="r">
              <a:defRPr sz="1200"/>
            </a:lvl1pPr>
          </a:lstStyle>
          <a:p>
            <a:fld id="{28C46BC3-909A-40F1-9CA9-EF91CBAB4D9E}" type="slidenum">
              <a:rPr lang="en-US" smtClean="0"/>
              <a:pPr/>
              <a:t>‹#›</a:t>
            </a:fld>
            <a:endParaRPr lang="en-US"/>
          </a:p>
        </p:txBody>
      </p:sp>
    </p:spTree>
    <p:extLst>
      <p:ext uri="{BB962C8B-B14F-4D97-AF65-F5344CB8AC3E}">
        <p14:creationId xmlns:p14="http://schemas.microsoft.com/office/powerpoint/2010/main" val="211358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pPr/>
              <a:t>7/26/2025</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pPr/>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Supervised - </a:t>
            </a:r>
            <a:r>
              <a:rPr lang="en-US" dirty="0" err="1"/>
              <a:t>Adaboost</a:t>
            </a:r>
            <a:r>
              <a:rPr lang="en-US" dirty="0"/>
              <a:t> Gradient boosting </a:t>
            </a:r>
            <a:r>
              <a:rPr lang="en-US" dirty="0" err="1"/>
              <a:t>Xgboost</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2</a:t>
            </a:fld>
            <a:endParaRPr lang="en-US"/>
          </a:p>
        </p:txBody>
      </p:sp>
    </p:spTree>
    <p:extLst>
      <p:ext uri="{BB962C8B-B14F-4D97-AF65-F5344CB8AC3E}">
        <p14:creationId xmlns:p14="http://schemas.microsoft.com/office/powerpoint/2010/main" val="2702686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https://kaumadiechamalka100.medium.com/apriori-algorithm-f7fb30793274</a:t>
            </a:r>
          </a:p>
        </p:txBody>
      </p:sp>
      <p:sp>
        <p:nvSpPr>
          <p:cNvPr id="4" name="Slide Number Placeholder 3"/>
          <p:cNvSpPr>
            <a:spLocks noGrp="1"/>
          </p:cNvSpPr>
          <p:nvPr>
            <p:ph type="sldNum" sz="quarter" idx="10"/>
          </p:nvPr>
        </p:nvSpPr>
        <p:spPr/>
        <p:txBody>
          <a:bodyPr/>
          <a:lstStyle/>
          <a:p>
            <a:fld id="{AB5B076A-BCD3-43DB-B626-89538CF1BE16}" type="slidenum">
              <a:rPr lang="en-US" smtClean="0"/>
              <a:pPr/>
              <a:t>16</a:t>
            </a:fld>
            <a:endParaRPr lang="en-US"/>
          </a:p>
        </p:txBody>
      </p:sp>
    </p:spTree>
    <p:extLst>
      <p:ext uri="{BB962C8B-B14F-4D97-AF65-F5344CB8AC3E}">
        <p14:creationId xmlns:p14="http://schemas.microsoft.com/office/powerpoint/2010/main" val="567454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https://kaumadiechamalka100.medium.com/apriori-algorithm-f7fb30793274</a:t>
            </a:r>
          </a:p>
        </p:txBody>
      </p:sp>
      <p:sp>
        <p:nvSpPr>
          <p:cNvPr id="4" name="Slide Number Placeholder 3"/>
          <p:cNvSpPr>
            <a:spLocks noGrp="1"/>
          </p:cNvSpPr>
          <p:nvPr>
            <p:ph type="sldNum" sz="quarter" idx="10"/>
          </p:nvPr>
        </p:nvSpPr>
        <p:spPr/>
        <p:txBody>
          <a:bodyPr/>
          <a:lstStyle/>
          <a:p>
            <a:fld id="{AB5B076A-BCD3-43DB-B626-89538CF1BE16}" type="slidenum">
              <a:rPr lang="en-US" smtClean="0"/>
              <a:pPr/>
              <a:t>39</a:t>
            </a:fld>
            <a:endParaRPr lang="en-US"/>
          </a:p>
        </p:txBody>
      </p:sp>
    </p:spTree>
    <p:extLst>
      <p:ext uri="{BB962C8B-B14F-4D97-AF65-F5344CB8AC3E}">
        <p14:creationId xmlns:p14="http://schemas.microsoft.com/office/powerpoint/2010/main" val="2090483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a:spLocks/>
          </p:cNvSpPr>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a:spLocks/>
          </p:cNvSpPr>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p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66322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904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pPr/>
              <a:t>‹#›</a:t>
            </a:fld>
            <a:endParaRPr lang="en-US"/>
          </a:p>
        </p:txBody>
      </p:sp>
    </p:spTree>
    <p:extLst>
      <p:ext uri="{BB962C8B-B14F-4D97-AF65-F5344CB8AC3E}">
        <p14:creationId xmlns:p14="http://schemas.microsoft.com/office/powerpoint/2010/main" val="27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5501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58965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517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pPr/>
              <a:t>7/26/2025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71968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pPr/>
              <a:t>7/26/2025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735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pPr/>
              <a:t>7/26/2025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8457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5230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8598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pPr/>
              <a:t>7/26/2025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pPr/>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cs typeface="Arial" charset="0"/>
              </a:rPr>
              <a:t>By-</a:t>
            </a:r>
          </a:p>
          <a:p>
            <a:pPr algn="ctr"/>
            <a:r>
              <a:rPr lang="en-US" b="1" dirty="0">
                <a:solidFill>
                  <a:schemeClr val="accent2"/>
                </a:solidFill>
                <a:cs typeface="Arial" charset="0"/>
              </a:rPr>
              <a:t>Dr. </a:t>
            </a:r>
            <a:r>
              <a:rPr lang="en-US" b="1" dirty="0" err="1">
                <a:solidFill>
                  <a:schemeClr val="accent2"/>
                </a:solidFill>
                <a:cs typeface="Arial" charset="0"/>
              </a:rPr>
              <a:t>Jesmin</a:t>
            </a:r>
            <a:r>
              <a:rPr lang="en-US" b="1" dirty="0">
                <a:solidFill>
                  <a:schemeClr val="accent2"/>
                </a:solidFill>
                <a:cs typeface="Arial" charset="0"/>
              </a:rPr>
              <a:t> Akhter</a:t>
            </a:r>
            <a:endParaRPr lang="en-US" dirty="0">
              <a:solidFill>
                <a:schemeClr val="accent2"/>
              </a:solidFill>
              <a:cs typeface="Arial" charset="0"/>
            </a:endParaRPr>
          </a:p>
          <a:p>
            <a:pPr algn="ctr"/>
            <a:r>
              <a:rPr lang="en-US" dirty="0">
                <a:cs typeface="Arial" charset="0"/>
              </a:rPr>
              <a:t>Professor</a:t>
            </a:r>
          </a:p>
          <a:p>
            <a:pPr algn="ctr"/>
            <a:r>
              <a:rPr lang="en-US" dirty="0">
                <a:cs typeface="Arial" charset="0"/>
              </a:rPr>
              <a:t>Institute of Information Technology</a:t>
            </a:r>
          </a:p>
          <a:p>
            <a:pPr algn="ctr"/>
            <a:r>
              <a:rPr lang="en-US" dirty="0">
                <a:cs typeface="Arial" charset="0"/>
              </a:rPr>
              <a:t>Jahangirnagar University </a:t>
            </a:r>
          </a:p>
        </p:txBody>
      </p:sp>
      <p:sp>
        <p:nvSpPr>
          <p:cNvPr id="11268" name="TextBox 3"/>
          <p:cNvSpPr txBox="1">
            <a:spLocks noChangeArrowheads="1"/>
          </p:cNvSpPr>
          <p:nvPr/>
        </p:nvSpPr>
        <p:spPr bwMode="auto">
          <a:xfrm>
            <a:off x="2705100" y="2886670"/>
            <a:ext cx="6781800" cy="923330"/>
          </a:xfrm>
          <a:prstGeom prst="rect">
            <a:avLst/>
          </a:prstGeom>
          <a:noFill/>
          <a:ln w="9525">
            <a:noFill/>
            <a:miter lim="800000"/>
            <a:headEnd/>
            <a:tailEnd/>
          </a:ln>
        </p:spPr>
        <p:txBody>
          <a:bodyPr>
            <a:spAutoFit/>
          </a:bodyPr>
          <a:lstStyle/>
          <a:p>
            <a:pPr algn="ctr"/>
            <a:r>
              <a:rPr lang="en-US" b="1" dirty="0">
                <a:solidFill>
                  <a:srgbClr val="FF0000"/>
                </a:solidFill>
              </a:rPr>
              <a:t>Advanced Machine Learning</a:t>
            </a:r>
          </a:p>
          <a:p>
            <a:pPr algn="ctr"/>
            <a:r>
              <a:rPr lang="en-US" b="1" dirty="0">
                <a:solidFill>
                  <a:srgbClr val="FF0000"/>
                </a:solidFill>
              </a:rPr>
              <a:t>ICT-</a:t>
            </a: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extLst>
      <p:ext uri="{BB962C8B-B14F-4D97-AF65-F5344CB8AC3E}">
        <p14:creationId xmlns:p14="http://schemas.microsoft.com/office/powerpoint/2010/main" val="2013123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1219200" y="282133"/>
            <a:ext cx="7620077" cy="5257800"/>
          </a:xfrm>
          <a:prstGeom prst="rect">
            <a:avLst/>
          </a:prstGeom>
        </p:spPr>
      </p:pic>
    </p:spTree>
    <p:extLst>
      <p:ext uri="{BB962C8B-B14F-4D97-AF65-F5344CB8AC3E}">
        <p14:creationId xmlns:p14="http://schemas.microsoft.com/office/powerpoint/2010/main" val="1682625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28650" y="381002"/>
            <a:ext cx="9633302" cy="5745162"/>
          </a:xfrm>
          <a:prstGeom prst="rect">
            <a:avLst/>
          </a:prstGeom>
        </p:spPr>
      </p:pic>
    </p:spTree>
    <p:extLst>
      <p:ext uri="{BB962C8B-B14F-4D97-AF65-F5344CB8AC3E}">
        <p14:creationId xmlns:p14="http://schemas.microsoft.com/office/powerpoint/2010/main" val="1883752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756207" y="270810"/>
            <a:ext cx="10679585" cy="6358590"/>
          </a:xfrm>
          <a:prstGeom prst="rect">
            <a:avLst/>
          </a:prstGeom>
        </p:spPr>
      </p:pic>
    </p:spTree>
    <p:extLst>
      <p:ext uri="{BB962C8B-B14F-4D97-AF65-F5344CB8AC3E}">
        <p14:creationId xmlns:p14="http://schemas.microsoft.com/office/powerpoint/2010/main" val="3234843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62000" y="381000"/>
            <a:ext cx="10016265" cy="4729140"/>
          </a:xfrm>
          <a:prstGeom prst="rect">
            <a:avLst/>
          </a:prstGeom>
        </p:spPr>
      </p:pic>
    </p:spTree>
    <p:extLst>
      <p:ext uri="{BB962C8B-B14F-4D97-AF65-F5344CB8AC3E}">
        <p14:creationId xmlns:p14="http://schemas.microsoft.com/office/powerpoint/2010/main" val="4125387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47700" y="274638"/>
            <a:ext cx="10455726" cy="5275650"/>
          </a:xfrm>
          <a:prstGeom prst="rect">
            <a:avLst/>
          </a:prstGeom>
        </p:spPr>
      </p:pic>
    </p:spTree>
    <p:extLst>
      <p:ext uri="{BB962C8B-B14F-4D97-AF65-F5344CB8AC3E}">
        <p14:creationId xmlns:p14="http://schemas.microsoft.com/office/powerpoint/2010/main" val="334231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800" y="273389"/>
            <a:ext cx="9121480" cy="4472239"/>
          </a:xfrm>
          <a:prstGeom prst="rect">
            <a:avLst/>
          </a:prstGeom>
        </p:spPr>
      </p:pic>
    </p:spTree>
    <p:extLst>
      <p:ext uri="{BB962C8B-B14F-4D97-AF65-F5344CB8AC3E}">
        <p14:creationId xmlns:p14="http://schemas.microsoft.com/office/powerpoint/2010/main" val="1125982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r>
              <a:rPr lang="en-US" b="1" dirty="0"/>
              <a:t>Association Rule Mining</a:t>
            </a:r>
          </a:p>
        </p:txBody>
      </p:sp>
      <p:sp>
        <p:nvSpPr>
          <p:cNvPr id="3" name="Content Placeholder 2"/>
          <p:cNvSpPr>
            <a:spLocks noGrp="1"/>
          </p:cNvSpPr>
          <p:nvPr>
            <p:ph idx="1"/>
          </p:nvPr>
        </p:nvSpPr>
        <p:spPr>
          <a:xfrm>
            <a:off x="0" y="1646237"/>
            <a:ext cx="7924800" cy="4678363"/>
          </a:xfrm>
        </p:spPr>
        <p:txBody>
          <a:bodyPr/>
          <a:lstStyle/>
          <a:p>
            <a:pPr lvl="1" algn="just"/>
            <a:r>
              <a:rPr lang="en-US" dirty="0"/>
              <a:t>Association rule mining focuses on discovering interesting relationships or patterns between variables in the large database. It determines the </a:t>
            </a:r>
            <a:r>
              <a:rPr lang="en-US" b="1" dirty="0"/>
              <a:t>set of items that occurs together in the dataset</a:t>
            </a:r>
            <a:r>
              <a:rPr lang="en-US" dirty="0"/>
              <a:t>. Association rule makes marketing strategy more effective. Such as people who buy X (suppose a bread) also tend purchase Y (Butter/Jam) item. The widely used algorithm for association rule mining is the </a:t>
            </a:r>
            <a:r>
              <a:rPr lang="en-US" b="1" dirty="0" err="1"/>
              <a:t>Apriori</a:t>
            </a:r>
            <a:r>
              <a:rPr lang="en-US" dirty="0"/>
              <a:t> algorithm.</a:t>
            </a:r>
          </a:p>
          <a:p>
            <a:pPr lvl="1" algn="just"/>
            <a:endParaRPr lang="en-US" sz="1400" dirty="0"/>
          </a:p>
          <a:p>
            <a:pPr lvl="2" algn="just"/>
            <a:r>
              <a:rPr lang="en-US" dirty="0"/>
              <a:t>A real-life example of this is market basket analysis, where retailers analyze customer purchase data to identify relationships between products frequently bought together. For instance, this analysis might reveal that customers who purchase diapers also tend to buy baby wipes</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8001000" y="2133600"/>
            <a:ext cx="4175154" cy="2886361"/>
          </a:xfrm>
          <a:prstGeom prst="rect">
            <a:avLst/>
          </a:prstGeom>
        </p:spPr>
      </p:pic>
    </p:spTree>
    <p:extLst>
      <p:ext uri="{BB962C8B-B14F-4D97-AF65-F5344CB8AC3E}">
        <p14:creationId xmlns:p14="http://schemas.microsoft.com/office/powerpoint/2010/main" val="2262663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52400"/>
            <a:ext cx="7287642" cy="5296639"/>
          </a:xfrm>
          <a:prstGeom prst="rect">
            <a:avLst/>
          </a:prstGeom>
        </p:spPr>
      </p:pic>
    </p:spTree>
    <p:extLst>
      <p:ext uri="{BB962C8B-B14F-4D97-AF65-F5344CB8AC3E}">
        <p14:creationId xmlns:p14="http://schemas.microsoft.com/office/powerpoint/2010/main" val="2740702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200" y="285290"/>
            <a:ext cx="9326277" cy="329611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895600" y="3314312"/>
            <a:ext cx="6925642" cy="2781688"/>
          </a:xfrm>
          <a:prstGeom prst="rect">
            <a:avLst/>
          </a:prstGeom>
        </p:spPr>
      </p:pic>
    </p:spTree>
    <p:extLst>
      <p:ext uri="{BB962C8B-B14F-4D97-AF65-F5344CB8AC3E}">
        <p14:creationId xmlns:p14="http://schemas.microsoft.com/office/powerpoint/2010/main" val="45010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457200"/>
            <a:ext cx="9945488" cy="5525271"/>
          </a:xfrm>
          <a:prstGeom prst="rect">
            <a:avLst/>
          </a:prstGeom>
        </p:spPr>
      </p:pic>
    </p:spTree>
    <p:extLst>
      <p:ext uri="{BB962C8B-B14F-4D97-AF65-F5344CB8AC3E}">
        <p14:creationId xmlns:p14="http://schemas.microsoft.com/office/powerpoint/2010/main" val="462653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a:latin typeface="Gill Sans MT" panose="020B0502020104020203" pitchFamily="34" charset="0"/>
              </a:rPr>
              <a:t>Contents</a:t>
            </a: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endParaRPr lang="en-US" sz="1800" dirty="0"/>
          </a:p>
          <a:p>
            <a:pPr>
              <a:buFont typeface="Wingdings" panose="05000000000000000000" pitchFamily="2" charset="2"/>
              <a:buChar char="ü"/>
            </a:pPr>
            <a:r>
              <a:rPr lang="en-US" sz="1800" dirty="0"/>
              <a:t>Ensemble Learning</a:t>
            </a:r>
          </a:p>
          <a:p>
            <a:pPr>
              <a:buFont typeface="Wingdings" panose="05000000000000000000" pitchFamily="2" charset="2"/>
              <a:buChar char="ü"/>
            </a:pPr>
            <a:r>
              <a:rPr lang="en-US" sz="1800" dirty="0"/>
              <a:t>Unsupervised Learning</a:t>
            </a:r>
          </a:p>
          <a:p>
            <a:pPr lvl="1"/>
            <a:r>
              <a:rPr lang="en-US" sz="1800" dirty="0"/>
              <a:t>Clustering Fundamentals</a:t>
            </a:r>
          </a:p>
          <a:p>
            <a:pPr lvl="1"/>
            <a:r>
              <a:rPr lang="en-US" sz="1800" dirty="0"/>
              <a:t>Hierarchical Clustering</a:t>
            </a:r>
          </a:p>
          <a:p>
            <a:pPr lvl="1"/>
            <a:r>
              <a:rPr lang="en-US" sz="1800" dirty="0"/>
              <a:t>………………………..</a:t>
            </a:r>
          </a:p>
          <a:p>
            <a:r>
              <a:rPr lang="en-US" sz="1800" dirty="0"/>
              <a:t>Neural Networks and Deep Learning</a:t>
            </a:r>
          </a:p>
          <a:p>
            <a:pPr>
              <a:buFont typeface="Wingdings" panose="05000000000000000000" pitchFamily="2" charset="2"/>
              <a:buChar char="ü"/>
            </a:pPr>
            <a:endParaRPr lang="en-US" sz="1800" dirty="0"/>
          </a:p>
        </p:txBody>
      </p:sp>
    </p:spTree>
    <p:extLst>
      <p:ext uri="{BB962C8B-B14F-4D97-AF65-F5344CB8AC3E}">
        <p14:creationId xmlns:p14="http://schemas.microsoft.com/office/powerpoint/2010/main" val="3811108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553261"/>
            <a:ext cx="10126488" cy="5572903"/>
          </a:xfrm>
          <a:prstGeom prst="rect">
            <a:avLst/>
          </a:prstGeom>
        </p:spPr>
      </p:pic>
    </p:spTree>
    <p:extLst>
      <p:ext uri="{BB962C8B-B14F-4D97-AF65-F5344CB8AC3E}">
        <p14:creationId xmlns:p14="http://schemas.microsoft.com/office/powerpoint/2010/main" val="3347726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457200"/>
            <a:ext cx="10469436" cy="4772691"/>
          </a:xfrm>
          <a:prstGeom prst="rect">
            <a:avLst/>
          </a:prstGeom>
        </p:spPr>
      </p:pic>
    </p:spTree>
    <p:extLst>
      <p:ext uri="{BB962C8B-B14F-4D97-AF65-F5344CB8AC3E}">
        <p14:creationId xmlns:p14="http://schemas.microsoft.com/office/powerpoint/2010/main" val="3716815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22092" y="275887"/>
            <a:ext cx="9288171" cy="5087060"/>
          </a:xfrm>
          <a:prstGeom prst="rect">
            <a:avLst/>
          </a:prstGeom>
        </p:spPr>
      </p:pic>
    </p:spTree>
    <p:extLst>
      <p:ext uri="{BB962C8B-B14F-4D97-AF65-F5344CB8AC3E}">
        <p14:creationId xmlns:p14="http://schemas.microsoft.com/office/powerpoint/2010/main" val="3549224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293376"/>
            <a:ext cx="9440592" cy="5496692"/>
          </a:xfrm>
          <a:prstGeom prst="rect">
            <a:avLst/>
          </a:prstGeom>
        </p:spPr>
      </p:pic>
    </p:spTree>
    <p:extLst>
      <p:ext uri="{BB962C8B-B14F-4D97-AF65-F5344CB8AC3E}">
        <p14:creationId xmlns:p14="http://schemas.microsoft.com/office/powerpoint/2010/main" val="2752038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04800"/>
            <a:ext cx="9526329" cy="5239481"/>
          </a:xfrm>
          <a:prstGeom prst="rect">
            <a:avLst/>
          </a:prstGeom>
        </p:spPr>
      </p:pic>
    </p:spTree>
    <p:extLst>
      <p:ext uri="{BB962C8B-B14F-4D97-AF65-F5344CB8AC3E}">
        <p14:creationId xmlns:p14="http://schemas.microsoft.com/office/powerpoint/2010/main" val="145458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457200"/>
            <a:ext cx="9735909" cy="5258534"/>
          </a:xfrm>
          <a:prstGeom prst="rect">
            <a:avLst/>
          </a:prstGeom>
        </p:spPr>
      </p:pic>
    </p:spTree>
    <p:extLst>
      <p:ext uri="{BB962C8B-B14F-4D97-AF65-F5344CB8AC3E}">
        <p14:creationId xmlns:p14="http://schemas.microsoft.com/office/powerpoint/2010/main" val="3339431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274638"/>
            <a:ext cx="10431331" cy="5382376"/>
          </a:xfrm>
          <a:prstGeom prst="rect">
            <a:avLst/>
          </a:prstGeom>
        </p:spPr>
      </p:pic>
    </p:spTree>
    <p:extLst>
      <p:ext uri="{BB962C8B-B14F-4D97-AF65-F5344CB8AC3E}">
        <p14:creationId xmlns:p14="http://schemas.microsoft.com/office/powerpoint/2010/main" val="200510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81000" y="244658"/>
            <a:ext cx="10526594" cy="5496692"/>
          </a:xfrm>
          <a:prstGeom prst="rect">
            <a:avLst/>
          </a:prstGeom>
        </p:spPr>
      </p:pic>
    </p:spTree>
    <p:extLst>
      <p:ext uri="{BB962C8B-B14F-4D97-AF65-F5344CB8AC3E}">
        <p14:creationId xmlns:p14="http://schemas.microsoft.com/office/powerpoint/2010/main" val="179947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5833" y="274638"/>
            <a:ext cx="10612331" cy="5353797"/>
          </a:xfrm>
          <a:prstGeom prst="rect">
            <a:avLst/>
          </a:prstGeom>
        </p:spPr>
      </p:pic>
    </p:spTree>
    <p:extLst>
      <p:ext uri="{BB962C8B-B14F-4D97-AF65-F5344CB8AC3E}">
        <p14:creationId xmlns:p14="http://schemas.microsoft.com/office/powerpoint/2010/main" val="3990971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274638"/>
            <a:ext cx="10469436" cy="5496692"/>
          </a:xfrm>
          <a:prstGeom prst="rect">
            <a:avLst/>
          </a:prstGeom>
        </p:spPr>
      </p:pic>
    </p:spTree>
    <p:extLst>
      <p:ext uri="{BB962C8B-B14F-4D97-AF65-F5344CB8AC3E}">
        <p14:creationId xmlns:p14="http://schemas.microsoft.com/office/powerpoint/2010/main" val="220345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lstStyle/>
          <a:p>
            <a:r>
              <a:rPr lang="en-US" dirty="0"/>
              <a:t>A Gentle Introduction to Machine Learning</a:t>
            </a:r>
          </a:p>
          <a:p>
            <a:pPr marL="0" indent="0">
              <a:buNone/>
            </a:pPr>
            <a:endParaRPr lang="en-US" dirty="0"/>
          </a:p>
          <a:p>
            <a:endParaRPr lang="en-US" dirty="0">
              <a:ea typeface="ＭＳ Ｐゴシック" charset="0"/>
            </a:endParaRPr>
          </a:p>
        </p:txBody>
      </p:sp>
    </p:spTree>
    <p:extLst>
      <p:ext uri="{BB962C8B-B14F-4D97-AF65-F5344CB8AC3E}">
        <p14:creationId xmlns:p14="http://schemas.microsoft.com/office/powerpoint/2010/main" val="384427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92111" y="274638"/>
            <a:ext cx="10545647" cy="5410955"/>
          </a:xfrm>
          <a:prstGeom prst="rect">
            <a:avLst/>
          </a:prstGeom>
        </p:spPr>
      </p:pic>
    </p:spTree>
    <p:extLst>
      <p:ext uri="{BB962C8B-B14F-4D97-AF65-F5344CB8AC3E}">
        <p14:creationId xmlns:p14="http://schemas.microsoft.com/office/powerpoint/2010/main" val="91549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846992" y="381000"/>
            <a:ext cx="10498015" cy="5296639"/>
          </a:xfrm>
          <a:prstGeom prst="rect">
            <a:avLst/>
          </a:prstGeom>
        </p:spPr>
      </p:pic>
    </p:spTree>
    <p:extLst>
      <p:ext uri="{BB962C8B-B14F-4D97-AF65-F5344CB8AC3E}">
        <p14:creationId xmlns:p14="http://schemas.microsoft.com/office/powerpoint/2010/main" val="926403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457200" y="274638"/>
            <a:ext cx="10602805" cy="5287113"/>
          </a:xfrm>
          <a:prstGeom prst="rect">
            <a:avLst/>
          </a:prstGeom>
        </p:spPr>
      </p:pic>
    </p:spTree>
    <p:extLst>
      <p:ext uri="{BB962C8B-B14F-4D97-AF65-F5344CB8AC3E}">
        <p14:creationId xmlns:p14="http://schemas.microsoft.com/office/powerpoint/2010/main" val="192154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9600" y="274638"/>
            <a:ext cx="10536120" cy="5344271"/>
          </a:xfrm>
          <a:prstGeom prst="rect">
            <a:avLst/>
          </a:prstGeom>
        </p:spPr>
      </p:pic>
    </p:spTree>
    <p:extLst>
      <p:ext uri="{BB962C8B-B14F-4D97-AF65-F5344CB8AC3E}">
        <p14:creationId xmlns:p14="http://schemas.microsoft.com/office/powerpoint/2010/main" val="3201932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0856" y="274638"/>
            <a:ext cx="10707594" cy="5410955"/>
          </a:xfrm>
          <a:prstGeom prst="rect">
            <a:avLst/>
          </a:prstGeom>
        </p:spPr>
      </p:pic>
    </p:spTree>
    <p:extLst>
      <p:ext uri="{BB962C8B-B14F-4D97-AF65-F5344CB8AC3E}">
        <p14:creationId xmlns:p14="http://schemas.microsoft.com/office/powerpoint/2010/main" val="2277520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72125" y="308366"/>
            <a:ext cx="10640910" cy="5163271"/>
          </a:xfrm>
          <a:prstGeom prst="rect">
            <a:avLst/>
          </a:prstGeom>
        </p:spPr>
      </p:pic>
    </p:spTree>
    <p:extLst>
      <p:ext uri="{BB962C8B-B14F-4D97-AF65-F5344CB8AC3E}">
        <p14:creationId xmlns:p14="http://schemas.microsoft.com/office/powerpoint/2010/main" val="1096627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85800" y="381000"/>
            <a:ext cx="10545647" cy="5325218"/>
          </a:xfrm>
          <a:prstGeom prst="rect">
            <a:avLst/>
          </a:prstGeom>
        </p:spPr>
      </p:pic>
    </p:spTree>
    <p:extLst>
      <p:ext uri="{BB962C8B-B14F-4D97-AF65-F5344CB8AC3E}">
        <p14:creationId xmlns:p14="http://schemas.microsoft.com/office/powerpoint/2010/main" val="4054975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73374" y="310864"/>
            <a:ext cx="10593278" cy="5258534"/>
          </a:xfrm>
          <a:prstGeom prst="rect">
            <a:avLst/>
          </a:prstGeom>
        </p:spPr>
      </p:pic>
    </p:spTree>
    <p:extLst>
      <p:ext uri="{BB962C8B-B14F-4D97-AF65-F5344CB8AC3E}">
        <p14:creationId xmlns:p14="http://schemas.microsoft.com/office/powerpoint/2010/main" val="1055433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Apriori</a:t>
            </a:r>
            <a:r>
              <a:rPr lang="en-US" dirty="0"/>
              <a:t> algorithm</a:t>
            </a:r>
          </a:p>
        </p:txBody>
      </p:sp>
      <p:sp>
        <p:nvSpPr>
          <p:cNvPr id="3" name="Content Placeholder 2"/>
          <p:cNvSpPr>
            <a:spLocks noGrp="1"/>
          </p:cNvSpPr>
          <p:nvPr>
            <p:ph idx="1"/>
          </p:nvPr>
        </p:nvSpPr>
        <p:spPr/>
        <p:txBody>
          <a:bodyPr/>
          <a:lstStyle/>
          <a:p>
            <a:r>
              <a:rPr lang="en-US" dirty="0"/>
              <a:t>There are various types of unsupervised machine learning techniques in ML like — clustering, dimensionality reduction, anomaly detection and association rules. </a:t>
            </a:r>
          </a:p>
          <a:p>
            <a:r>
              <a:rPr lang="en-US" dirty="0" err="1"/>
              <a:t>Apriori</a:t>
            </a:r>
            <a:r>
              <a:rPr lang="en-US" dirty="0"/>
              <a:t> algorithm is an association rule based machine learning algorithm. Like all other unsupervised techniques this also doesn’t require you to train the model rather the system infers a function or find a pattern in the data to basically describe an hidden structure in your </a:t>
            </a:r>
            <a:r>
              <a:rPr lang="en-US" dirty="0" err="1"/>
              <a:t>unlabelled</a:t>
            </a:r>
            <a:r>
              <a:rPr lang="en-US" dirty="0"/>
              <a:t> dataset.</a:t>
            </a:r>
          </a:p>
          <a:p>
            <a:r>
              <a:rPr lang="en-US" dirty="0" err="1"/>
              <a:t>Apriori</a:t>
            </a:r>
            <a:r>
              <a:rPr lang="en-US" dirty="0"/>
              <a:t> algorithm refers to an algorithm that is used in mining frequent products sets and relevant association rules. To put it simply, the </a:t>
            </a:r>
            <a:r>
              <a:rPr lang="en-US" dirty="0" err="1"/>
              <a:t>apriori</a:t>
            </a:r>
            <a:r>
              <a:rPr lang="en-US" dirty="0"/>
              <a:t> algorithm is an association rule leaning that analyses that people who bought product A also bought product B. What association based algorithms do, is that basically go through the entire data to find out if there any unique and different patterns in the data and hence </a:t>
            </a:r>
            <a:r>
              <a:rPr lang="en-US" dirty="0" err="1"/>
              <a:t>apriori</a:t>
            </a:r>
            <a:r>
              <a:rPr lang="en-US" dirty="0"/>
              <a:t> is also called frequent pattern mining.</a:t>
            </a:r>
          </a:p>
        </p:txBody>
      </p:sp>
    </p:spTree>
    <p:extLst>
      <p:ext uri="{BB962C8B-B14F-4D97-AF65-F5344CB8AC3E}">
        <p14:creationId xmlns:p14="http://schemas.microsoft.com/office/powerpoint/2010/main" val="4058086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Apriori</a:t>
            </a:r>
            <a:r>
              <a:rPr lang="en-US" dirty="0"/>
              <a:t> algorithm</a:t>
            </a:r>
          </a:p>
        </p:txBody>
      </p:sp>
      <p:sp>
        <p:nvSpPr>
          <p:cNvPr id="3" name="Content Placeholder 2"/>
          <p:cNvSpPr>
            <a:spLocks noGrp="1"/>
          </p:cNvSpPr>
          <p:nvPr>
            <p:ph idx="1"/>
          </p:nvPr>
        </p:nvSpPr>
        <p:spPr/>
        <p:txBody>
          <a:bodyPr>
            <a:normAutofit lnSpcReduction="10000"/>
          </a:bodyPr>
          <a:lstStyle/>
          <a:p>
            <a:r>
              <a:rPr lang="en-US" dirty="0"/>
              <a:t>The </a:t>
            </a:r>
            <a:r>
              <a:rPr lang="en-US" dirty="0" err="1"/>
              <a:t>apriori</a:t>
            </a:r>
            <a:r>
              <a:rPr lang="en-US" dirty="0"/>
              <a:t> is generally run on a very large database with a lot of transactions of various different products. So lets take an example, suppose you own a supermarket and sell various items there and want to know which are the items that are bought together and hence want to see how you can put a sale or clear your stock or any other business and profit based decision you want to make. So your dataset you are working with may look like this —</a:t>
            </a:r>
          </a:p>
          <a:p>
            <a:endParaRPr lang="en-US" dirty="0"/>
          </a:p>
          <a:p>
            <a:endParaRPr lang="en-US" dirty="0"/>
          </a:p>
          <a:p>
            <a:endParaRPr lang="en-US" dirty="0"/>
          </a:p>
          <a:p>
            <a:endParaRPr lang="en-US" dirty="0"/>
          </a:p>
          <a:p>
            <a:endParaRPr lang="en-US" dirty="0"/>
          </a:p>
          <a:p>
            <a:endParaRPr lang="en-US" dirty="0"/>
          </a:p>
          <a:p>
            <a:endParaRPr lang="en-US" dirty="0"/>
          </a:p>
          <a:p>
            <a:r>
              <a:rPr lang="en-US" dirty="0"/>
              <a:t>So, here as you can see that the supermarket has the following items, product set P = {Bread, Milk, Eggs, Apple, Oil} and the </a:t>
            </a:r>
            <a:r>
              <a:rPr lang="en-US" dirty="0" err="1"/>
              <a:t>the</a:t>
            </a:r>
            <a:r>
              <a:rPr lang="en-US" dirty="0"/>
              <a:t> transactions show what people have bought.</a:t>
            </a:r>
          </a:p>
        </p:txBody>
      </p:sp>
      <p:pic>
        <p:nvPicPr>
          <p:cNvPr id="4098" name="Picture 2" descr="https://miro.medium.com/v2/resize:fit:875/1*eESGHT1appR7xFcjzoIOt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124200"/>
            <a:ext cx="7062787" cy="226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4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for divisive hierarchical clustering</a:t>
            </a:r>
          </a:p>
        </p:txBody>
      </p:sp>
      <p:sp>
        <p:nvSpPr>
          <p:cNvPr id="3" name="Content Placeholder 2"/>
          <p:cNvSpPr>
            <a:spLocks noGrp="1"/>
          </p:cNvSpPr>
          <p:nvPr>
            <p:ph idx="1"/>
          </p:nvPr>
        </p:nvSpPr>
        <p:spPr/>
        <p:txBody>
          <a:bodyPr/>
          <a:lstStyle/>
          <a:p>
            <a:r>
              <a:rPr lang="en-US" dirty="0"/>
              <a:t>BOOK Lecture Notes in MACHINE LEARNING </a:t>
            </a:r>
          </a:p>
          <a:p>
            <a:pPr lvl="1"/>
            <a:r>
              <a:rPr lang="en-US" dirty="0" err="1"/>
              <a:t>Dr</a:t>
            </a:r>
            <a:r>
              <a:rPr lang="en-US" dirty="0"/>
              <a:t> V N </a:t>
            </a:r>
            <a:r>
              <a:rPr lang="en-US" dirty="0" err="1"/>
              <a:t>Krishnachandran</a:t>
            </a:r>
            <a:r>
              <a:rPr lang="en-US" dirty="0"/>
              <a:t> </a:t>
            </a:r>
          </a:p>
          <a:p>
            <a:pPr lvl="1"/>
            <a:r>
              <a:rPr lang="en-US" dirty="0"/>
              <a:t>Pages: 215-219</a:t>
            </a:r>
          </a:p>
        </p:txBody>
      </p:sp>
    </p:spTree>
    <p:extLst>
      <p:ext uri="{BB962C8B-B14F-4D97-AF65-F5344CB8AC3E}">
        <p14:creationId xmlns:p14="http://schemas.microsoft.com/office/powerpoint/2010/main" val="3905409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Few key terms you should know here are -</a:t>
            </a:r>
          </a:p>
          <a:p>
            <a:r>
              <a:rPr lang="en-US" dirty="0" err="1"/>
              <a:t>Itemset</a:t>
            </a:r>
            <a:r>
              <a:rPr lang="en-US" dirty="0"/>
              <a:t> — the items clubbed together like {Bread, Milk, Eggs} form an </a:t>
            </a:r>
            <a:r>
              <a:rPr lang="en-US" dirty="0" err="1"/>
              <a:t>itemset</a:t>
            </a:r>
            <a:r>
              <a:rPr lang="en-US" dirty="0"/>
              <a:t> and a k-</a:t>
            </a:r>
            <a:r>
              <a:rPr lang="en-US" dirty="0" err="1"/>
              <a:t>itemset</a:t>
            </a:r>
            <a:r>
              <a:rPr lang="en-US" dirty="0"/>
              <a:t> contains k items within it.</a:t>
            </a:r>
          </a:p>
          <a:p>
            <a:r>
              <a:rPr lang="en-US" dirty="0"/>
              <a:t>Support Count — The frequency count of the occurring of a particular </a:t>
            </a:r>
            <a:r>
              <a:rPr lang="en-US" dirty="0" err="1"/>
              <a:t>itemset</a:t>
            </a:r>
            <a:r>
              <a:rPr lang="en-US" dirty="0"/>
              <a:t> becomes the support count for e.g., σ{Bread, Milk, Eggs} = 3</a:t>
            </a:r>
          </a:p>
          <a:p>
            <a:r>
              <a:rPr lang="en-US" dirty="0"/>
              <a:t>Support — It is the fraction of transactions that contain the </a:t>
            </a:r>
            <a:r>
              <a:rPr lang="en-US" dirty="0" err="1"/>
              <a:t>itemset</a:t>
            </a:r>
            <a:r>
              <a:rPr lang="en-US" dirty="0"/>
              <a:t> for e.g., s{Bread, Milk, Eggs} = 3/6</a:t>
            </a:r>
          </a:p>
          <a:p>
            <a:r>
              <a:rPr lang="en-US" dirty="0"/>
              <a:t>Frequent </a:t>
            </a:r>
            <a:r>
              <a:rPr lang="en-US" dirty="0" err="1"/>
              <a:t>itemset</a:t>
            </a:r>
            <a:r>
              <a:rPr lang="en-US" dirty="0"/>
              <a:t> — It is the </a:t>
            </a:r>
            <a:r>
              <a:rPr lang="en-US" dirty="0" err="1"/>
              <a:t>itemset</a:t>
            </a:r>
            <a:r>
              <a:rPr lang="en-US" dirty="0"/>
              <a:t> that has a support more than or equal to the minimum support, minimum support is defined by the user using the algorithm.</a:t>
            </a:r>
          </a:p>
          <a:p>
            <a:r>
              <a:rPr lang="en-US" dirty="0"/>
              <a:t>Association rule — It just the implication expression after the entire process that is of the form X → Y, e.g., {Bread, Milk} → {Eggs}</a:t>
            </a:r>
          </a:p>
          <a:p>
            <a:r>
              <a:rPr lang="en-US" dirty="0"/>
              <a:t>Confidence — This measures how often items in Y appear in transactions that contain X.</a:t>
            </a:r>
          </a:p>
          <a:p>
            <a:r>
              <a:rPr lang="en-US" dirty="0"/>
              <a:t>Lift — This measures how many times more often X and Y occur together than expected if they where statistically independent. This basically is measuring the dependent or correlated events.</a:t>
            </a:r>
          </a:p>
          <a:p>
            <a:br>
              <a:rPr lang="en-US" dirty="0"/>
            </a:br>
            <a:endParaRPr lang="en-US" dirty="0"/>
          </a:p>
        </p:txBody>
      </p:sp>
    </p:spTree>
    <p:extLst>
      <p:ext uri="{BB962C8B-B14F-4D97-AF65-F5344CB8AC3E}">
        <p14:creationId xmlns:p14="http://schemas.microsoft.com/office/powerpoint/2010/main" val="639702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Formula for support, confidence and lift—</a:t>
            </a:r>
          </a:p>
          <a:p>
            <a:r>
              <a:rPr lang="en-US" dirty="0"/>
              <a:t>Support(A) = (No. of transactions in which A appears) / (Total no. of transactions)</a:t>
            </a:r>
          </a:p>
          <a:p>
            <a:r>
              <a:rPr lang="en-US" dirty="0"/>
              <a:t>Confidence(A → B) = Support(A U B) / Support(A)</a:t>
            </a:r>
          </a:p>
          <a:p>
            <a:r>
              <a:rPr lang="en-US" dirty="0"/>
              <a:t>lift(A → B) = Support(A,B) / {Support(A).Support(B)}</a:t>
            </a:r>
          </a:p>
          <a:p>
            <a:r>
              <a:rPr lang="en-US" dirty="0"/>
              <a:t>Association rule mining concepts —</a:t>
            </a:r>
          </a:p>
          <a:p>
            <a:r>
              <a:rPr lang="en-US" dirty="0"/>
              <a:t>Given a set of transactions, T the goal of association rule mining is to find rules having support ≥ minimum support threshold and confidence ≥ minimum confidence threshold</a:t>
            </a:r>
          </a:p>
          <a:p>
            <a:r>
              <a:rPr lang="en-US" dirty="0"/>
              <a:t>So next it is basically a brute-force approach which starts by listing all possible association rules then computing confidence and support for each of them and then pruning the rules that fail the minimum support and minimum threshold</a:t>
            </a:r>
          </a:p>
        </p:txBody>
      </p:sp>
    </p:spTree>
    <p:extLst>
      <p:ext uri="{BB962C8B-B14F-4D97-AF65-F5344CB8AC3E}">
        <p14:creationId xmlns:p14="http://schemas.microsoft.com/office/powerpoint/2010/main" val="511335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All this has a lot of calculations and hence this is computationally prohibitive approach, but for this blog we will be using this approach itself.</a:t>
            </a:r>
          </a:p>
          <a:p>
            <a:r>
              <a:rPr lang="en-US" dirty="0"/>
              <a:t>Lets first understand the </a:t>
            </a:r>
            <a:r>
              <a:rPr lang="en-US" dirty="0" err="1"/>
              <a:t>Apriori</a:t>
            </a:r>
            <a:r>
              <a:rPr lang="en-US" dirty="0"/>
              <a:t> principle — if an </a:t>
            </a:r>
            <a:r>
              <a:rPr lang="en-US" dirty="0" err="1"/>
              <a:t>itemset</a:t>
            </a:r>
            <a:r>
              <a:rPr lang="en-US" dirty="0"/>
              <a:t> is frequent then all its subsets must also be frequent. Which also means that — The subsets of an infrequent item set must be infrequent.</a:t>
            </a:r>
          </a:p>
          <a:p>
            <a:r>
              <a:rPr lang="en-US" dirty="0"/>
              <a:t>So, now lets solve this problem to get a basic understanding of </a:t>
            </a:r>
            <a:r>
              <a:rPr lang="en-US" dirty="0" err="1"/>
              <a:t>apriori</a:t>
            </a:r>
            <a:r>
              <a:rPr lang="en-US" dirty="0"/>
              <a:t> —</a:t>
            </a:r>
          </a:p>
          <a:p>
            <a:r>
              <a:rPr lang="en-US" dirty="0"/>
              <a:t>Lets generate the association rules for the above figure transactions considering the minimum support at 50% and minimum confidence at 50% using basic brute force </a:t>
            </a:r>
            <a:r>
              <a:rPr lang="en-US" dirty="0" err="1"/>
              <a:t>apriori</a:t>
            </a:r>
            <a:r>
              <a:rPr lang="en-US" dirty="0"/>
              <a:t> algorithm.</a:t>
            </a:r>
          </a:p>
          <a:p>
            <a:r>
              <a:rPr lang="en-US" dirty="0"/>
              <a:t>Step 1 —</a:t>
            </a:r>
          </a:p>
          <a:p>
            <a:r>
              <a:rPr lang="en-US" dirty="0"/>
              <a:t>Generate a frequency table for all items, basically the item and the number of transactions the item occurs in.</a:t>
            </a:r>
          </a:p>
        </p:txBody>
      </p:sp>
      <p:pic>
        <p:nvPicPr>
          <p:cNvPr id="5122" name="Picture 2" descr="https://miro.medium.com/v2/resize:fit:875/1*ghScmVpic59GvqfCBN8Gu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800600"/>
            <a:ext cx="833437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644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10972800" cy="5334000"/>
          </a:xfrm>
        </p:spPr>
        <p:txBody>
          <a:bodyPr/>
          <a:lstStyle/>
          <a:p>
            <a:r>
              <a:rPr lang="en-US" dirty="0"/>
              <a:t>Step 2 —</a:t>
            </a:r>
          </a:p>
          <a:p>
            <a:r>
              <a:rPr lang="en-US" dirty="0"/>
              <a:t>Create a pair of items for all the above items creating a set of two items and then their frequency of occurring in the transactions.</a:t>
            </a:r>
          </a:p>
          <a:p>
            <a:endParaRPr lang="en-US" dirty="0"/>
          </a:p>
          <a:p>
            <a:endParaRPr lang="en-US" dirty="0"/>
          </a:p>
          <a:p>
            <a:endParaRPr lang="en-US" dirty="0"/>
          </a:p>
          <a:p>
            <a:endParaRPr lang="en-US" dirty="0"/>
          </a:p>
          <a:p>
            <a:endParaRPr lang="en-US" dirty="0"/>
          </a:p>
          <a:p>
            <a:r>
              <a:rPr lang="en-US" dirty="0"/>
              <a:t>Step 3 —</a:t>
            </a:r>
          </a:p>
          <a:p>
            <a:r>
              <a:rPr lang="en-US" dirty="0"/>
              <a:t>Check the count for the frequency. Since in our case we are taking a 50% minimum support threshold that would mean 50% of total transactions which is 3. So our minimum count is 3. So remove all below 3 and keep the rest.</a:t>
            </a:r>
          </a:p>
          <a:p>
            <a:endParaRPr lang="en-US" dirty="0"/>
          </a:p>
        </p:txBody>
      </p:sp>
      <p:pic>
        <p:nvPicPr>
          <p:cNvPr id="6146" name="Picture 2" descr="https://miro.medium.com/v2/resize:fit:875/1*Rw9oHBuNBTLLlWir1vp9qg.png"/>
          <p:cNvPicPr>
            <a:picLocks noChangeAspect="1" noChangeArrowheads="1"/>
          </p:cNvPicPr>
          <p:nvPr/>
        </p:nvPicPr>
        <p:blipFill rotWithShape="1">
          <a:blip r:embed="rId2">
            <a:extLst>
              <a:ext uri="{28A0092B-C50C-407E-A947-70E740481C1C}">
                <a14:useLocalDpi xmlns:a14="http://schemas.microsoft.com/office/drawing/2010/main" val="0"/>
              </a:ext>
            </a:extLst>
          </a:blip>
          <a:srcRect r="53661"/>
          <a:stretch/>
        </p:blipFill>
        <p:spPr bwMode="auto">
          <a:xfrm>
            <a:off x="4062761" y="2072142"/>
            <a:ext cx="3862039" cy="246931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miro.medium.com/v2/resize:fit:875/1*IpNZxdp3ayQ7dGruXbfk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25" y="5195963"/>
            <a:ext cx="83343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46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Step 4 —</a:t>
            </a:r>
          </a:p>
          <a:p>
            <a:r>
              <a:rPr lang="en-US" dirty="0"/>
              <a:t>Now if you want to generate the frequently bought together for 3 items repeating similarly we would have the </a:t>
            </a:r>
            <a:r>
              <a:rPr lang="en-US" dirty="0" err="1"/>
              <a:t>itemsets</a:t>
            </a:r>
            <a:r>
              <a:rPr lang="en-US" dirty="0"/>
              <a:t> and the frequency as given in the frequency table below.</a:t>
            </a:r>
          </a:p>
          <a:p>
            <a:endParaRPr lang="en-US" dirty="0"/>
          </a:p>
          <a:p>
            <a:endParaRPr lang="en-US" dirty="0"/>
          </a:p>
          <a:p>
            <a:endParaRPr lang="en-US" dirty="0"/>
          </a:p>
          <a:p>
            <a:endParaRPr lang="en-US" dirty="0"/>
          </a:p>
          <a:p>
            <a:endParaRPr lang="en-US" dirty="0"/>
          </a:p>
          <a:p>
            <a:endParaRPr lang="en-US" dirty="0"/>
          </a:p>
          <a:p>
            <a:r>
              <a:rPr lang="en-US" dirty="0"/>
              <a:t>If you see here, we generated the frequent </a:t>
            </a:r>
            <a:r>
              <a:rPr lang="en-US" dirty="0" err="1"/>
              <a:t>itemsets</a:t>
            </a:r>
            <a:r>
              <a:rPr lang="en-US" dirty="0"/>
              <a:t> from the above </a:t>
            </a:r>
            <a:r>
              <a:rPr lang="en-US" dirty="0" err="1"/>
              <a:t>itemsets</a:t>
            </a:r>
            <a:r>
              <a:rPr lang="en-US" dirty="0"/>
              <a:t> possible and then found the frequency count and our support is set at 3. So, the most frequently occurring 3 </a:t>
            </a:r>
            <a:r>
              <a:rPr lang="en-US" dirty="0" err="1"/>
              <a:t>itemset</a:t>
            </a:r>
            <a:r>
              <a:rPr lang="en-US" dirty="0"/>
              <a:t> combination of items is {Bread, Milk, Eggs}.</a:t>
            </a:r>
          </a:p>
        </p:txBody>
      </p:sp>
      <p:pic>
        <p:nvPicPr>
          <p:cNvPr id="7170" name="Picture 2" descr="https://miro.medium.com/v2/resize:fit:875/1*CHrWwSXpPX7IlfyqIJpy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2" y="3005932"/>
            <a:ext cx="833437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501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Apriori</a:t>
            </a:r>
            <a:r>
              <a:rPr lang="en-US" b="1" dirty="0"/>
              <a:t> algorithm Example -1</a:t>
            </a:r>
            <a:br>
              <a:rPr lang="en-US" b="1" dirty="0"/>
            </a:br>
            <a:endParaRPr lang="en-US" b="1" dirty="0"/>
          </a:p>
        </p:txBody>
      </p:sp>
      <p:sp>
        <p:nvSpPr>
          <p:cNvPr id="3" name="Content Placeholder 2"/>
          <p:cNvSpPr>
            <a:spLocks noGrp="1"/>
          </p:cNvSpPr>
          <p:nvPr>
            <p:ph idx="1"/>
          </p:nvPr>
        </p:nvSpPr>
        <p:spPr/>
        <p:txBody>
          <a:bodyPr/>
          <a:lstStyle/>
          <a:p>
            <a:r>
              <a:rPr lang="en-US" dirty="0"/>
              <a:t>Let’s see an example of the </a:t>
            </a:r>
            <a:r>
              <a:rPr lang="en-US" dirty="0" err="1"/>
              <a:t>Apriori</a:t>
            </a:r>
            <a:r>
              <a:rPr lang="en-US" dirty="0"/>
              <a:t> Algorithm.</a:t>
            </a:r>
          </a:p>
          <a:p>
            <a:endParaRPr lang="en-US" dirty="0"/>
          </a:p>
          <a:p>
            <a:endParaRPr lang="en-US" dirty="0"/>
          </a:p>
          <a:p>
            <a:endParaRPr lang="en-US" dirty="0"/>
          </a:p>
          <a:p>
            <a:endParaRPr lang="en-US" dirty="0"/>
          </a:p>
          <a:p>
            <a:endParaRPr lang="en-US" dirty="0"/>
          </a:p>
          <a:p>
            <a:r>
              <a:rPr lang="en-US" dirty="0"/>
              <a:t>Find the </a:t>
            </a:r>
            <a:r>
              <a:rPr lang="en-US" b="1" dirty="0"/>
              <a:t>frequent </a:t>
            </a:r>
            <a:r>
              <a:rPr lang="en-US" b="1" dirty="0" err="1"/>
              <a:t>itemsets</a:t>
            </a:r>
            <a:r>
              <a:rPr lang="en-US" dirty="0"/>
              <a:t> and generate </a:t>
            </a:r>
            <a:r>
              <a:rPr lang="en-US" b="1" dirty="0"/>
              <a:t>association rules</a:t>
            </a:r>
            <a:r>
              <a:rPr lang="en-US" dirty="0"/>
              <a:t> on this. Assume that minimum support threshold (s = 33.33%) and minimum confident threshold (c = 60%)</a:t>
            </a:r>
          </a:p>
        </p:txBody>
      </p:sp>
      <p:pic>
        <p:nvPicPr>
          <p:cNvPr id="1026" name="Picture 2" descr="https://miro.medium.com/v2/resize:fit:770/1*IcQg8ZRNgo7us3Ti1i2ec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00250"/>
            <a:ext cx="58674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903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br>
              <a:rPr lang="en-US" dirty="0"/>
            </a:br>
            <a:endParaRPr lang="en-US" dirty="0"/>
          </a:p>
        </p:txBody>
      </p:sp>
      <p:pic>
        <p:nvPicPr>
          <p:cNvPr id="2050" name="Picture 2" descr="https://miro.medium.com/v2/resize:fit:585/1*dDr9AEqRntVjBV-fg3atY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4457700" cy="10668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v2/resize:fit:875/1*QChAXB68BNQjkKOZPYQM2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58069"/>
            <a:ext cx="7239572" cy="57999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67300" y="76200"/>
            <a:ext cx="7124699" cy="1323439"/>
          </a:xfrm>
          <a:prstGeom prst="rect">
            <a:avLst/>
          </a:prstGeom>
        </p:spPr>
        <p:txBody>
          <a:bodyPr wrap="square">
            <a:spAutoFit/>
          </a:bodyPr>
          <a:lstStyle/>
          <a:p>
            <a:r>
              <a:rPr lang="en-US" sz="4000" b="1" dirty="0" err="1"/>
              <a:t>Apriori</a:t>
            </a:r>
            <a:r>
              <a:rPr lang="en-US" sz="4000" b="1" dirty="0"/>
              <a:t> algorithm Example -1</a:t>
            </a:r>
            <a:br>
              <a:rPr lang="en-US" sz="4000" b="1" dirty="0"/>
            </a:br>
            <a:endParaRPr lang="en-US" sz="4000" dirty="0"/>
          </a:p>
        </p:txBody>
      </p:sp>
    </p:spTree>
    <p:extLst>
      <p:ext uri="{BB962C8B-B14F-4D97-AF65-F5344CB8AC3E}">
        <p14:creationId xmlns:p14="http://schemas.microsoft.com/office/powerpoint/2010/main" val="1262777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r>
              <a:rPr lang="en-US" b="1" dirty="0" err="1"/>
              <a:t>Apriori</a:t>
            </a:r>
            <a:r>
              <a:rPr lang="en-US" b="1" dirty="0"/>
              <a:t> algorithm Example -1</a:t>
            </a:r>
            <a:br>
              <a:rPr lang="en-US" b="1" dirty="0"/>
            </a:br>
            <a:endParaRPr lang="en-US" dirty="0"/>
          </a:p>
        </p:txBody>
      </p:sp>
      <p:sp>
        <p:nvSpPr>
          <p:cNvPr id="3" name="Content Placeholder 2"/>
          <p:cNvSpPr>
            <a:spLocks noGrp="1"/>
          </p:cNvSpPr>
          <p:nvPr>
            <p:ph idx="1"/>
          </p:nvPr>
        </p:nvSpPr>
        <p:spPr>
          <a:xfrm>
            <a:off x="609600" y="1371600"/>
            <a:ext cx="11430000" cy="5257800"/>
          </a:xfrm>
        </p:spPr>
        <p:txBody>
          <a:bodyPr>
            <a:normAutofit lnSpcReduction="10000"/>
          </a:bodyPr>
          <a:lstStyle/>
          <a:p>
            <a:r>
              <a:rPr lang="en-US" dirty="0"/>
              <a:t>There is only one </a:t>
            </a:r>
            <a:r>
              <a:rPr lang="en-US" dirty="0" err="1"/>
              <a:t>itemset</a:t>
            </a:r>
            <a:r>
              <a:rPr lang="en-US" dirty="0"/>
              <a:t> with minimum support 2. So only one </a:t>
            </a:r>
            <a:r>
              <a:rPr lang="en-US" dirty="0" err="1"/>
              <a:t>itemset</a:t>
            </a:r>
            <a:r>
              <a:rPr lang="en-US" dirty="0"/>
              <a:t> is frequent.</a:t>
            </a:r>
          </a:p>
          <a:p>
            <a:r>
              <a:rPr lang="en-US" b="1" dirty="0"/>
              <a:t>Frequent </a:t>
            </a:r>
            <a:r>
              <a:rPr lang="en-US" b="1" dirty="0" err="1"/>
              <a:t>Itemset</a:t>
            </a:r>
            <a:r>
              <a:rPr lang="en-US" b="1" dirty="0"/>
              <a:t> (I) = {Hot Dogs, Coke, Chips}</a:t>
            </a:r>
            <a:endParaRPr lang="en-US" dirty="0"/>
          </a:p>
          <a:p>
            <a:r>
              <a:rPr lang="en-US" b="1" dirty="0"/>
              <a:t>Association rules,</a:t>
            </a:r>
            <a:endParaRPr lang="en-US" dirty="0"/>
          </a:p>
          <a:p>
            <a:r>
              <a:rPr lang="en-US" dirty="0"/>
              <a:t>[Hot </a:t>
            </a:r>
            <a:r>
              <a:rPr lang="en-US" dirty="0" err="1"/>
              <a:t>Dogs^Coke</a:t>
            </a:r>
            <a:r>
              <a:rPr lang="en-US" dirty="0"/>
              <a:t>]=&gt;[Chips] //confidence = sup(Hot </a:t>
            </a:r>
            <a:r>
              <a:rPr lang="en-US" dirty="0" err="1"/>
              <a:t>Dogs^Coke^Chips</a:t>
            </a:r>
            <a:r>
              <a:rPr lang="en-US" dirty="0"/>
              <a:t>)/sup(Hot </a:t>
            </a:r>
            <a:r>
              <a:rPr lang="en-US" dirty="0" err="1"/>
              <a:t>Dogs^Coke</a:t>
            </a:r>
            <a:r>
              <a:rPr lang="en-US" dirty="0"/>
              <a:t>) = 2/2*100=100% //</a:t>
            </a:r>
            <a:r>
              <a:rPr lang="en-US" b="1" dirty="0"/>
              <a:t>Selected</a:t>
            </a:r>
            <a:endParaRPr lang="en-US" dirty="0"/>
          </a:p>
          <a:p>
            <a:r>
              <a:rPr lang="en-US" dirty="0"/>
              <a:t>[Hot </a:t>
            </a:r>
            <a:r>
              <a:rPr lang="en-US" dirty="0" err="1"/>
              <a:t>Dogs^Chips</a:t>
            </a:r>
            <a:r>
              <a:rPr lang="en-US" dirty="0"/>
              <a:t>]=&gt;[Coke] //confidence = sup(Hot </a:t>
            </a:r>
            <a:r>
              <a:rPr lang="en-US" dirty="0" err="1"/>
              <a:t>Dogs^Coke^Chips</a:t>
            </a:r>
            <a:r>
              <a:rPr lang="en-US" dirty="0"/>
              <a:t>)/sup(Hot </a:t>
            </a:r>
            <a:r>
              <a:rPr lang="en-US" dirty="0" err="1"/>
              <a:t>Dogs^Chips</a:t>
            </a:r>
            <a:r>
              <a:rPr lang="en-US" dirty="0"/>
              <a:t>) = 2/2*100=100% //</a:t>
            </a:r>
            <a:r>
              <a:rPr lang="en-US" b="1" dirty="0"/>
              <a:t>Selected</a:t>
            </a:r>
            <a:endParaRPr lang="en-US" dirty="0"/>
          </a:p>
          <a:p>
            <a:r>
              <a:rPr lang="en-US" dirty="0"/>
              <a:t>[</a:t>
            </a:r>
            <a:r>
              <a:rPr lang="en-US" dirty="0" err="1"/>
              <a:t>Coke^Chips</a:t>
            </a:r>
            <a:r>
              <a:rPr lang="en-US" dirty="0"/>
              <a:t>]=&gt;[Hot Dogs] //confidence = sup(Hot </a:t>
            </a:r>
            <a:r>
              <a:rPr lang="en-US" dirty="0" err="1"/>
              <a:t>Dogs^Coke^Chips</a:t>
            </a:r>
            <a:r>
              <a:rPr lang="en-US" dirty="0"/>
              <a:t>)/sup(</a:t>
            </a:r>
            <a:r>
              <a:rPr lang="en-US" dirty="0" err="1"/>
              <a:t>Coke^Chips</a:t>
            </a:r>
            <a:r>
              <a:rPr lang="en-US" dirty="0"/>
              <a:t>) = 2/3*100=66.67% //</a:t>
            </a:r>
            <a:r>
              <a:rPr lang="en-US" b="1" dirty="0"/>
              <a:t>Selected</a:t>
            </a:r>
            <a:endParaRPr lang="en-US" dirty="0"/>
          </a:p>
          <a:p>
            <a:r>
              <a:rPr lang="en-US" dirty="0"/>
              <a:t>[Hot Dogs]=&gt;[</a:t>
            </a:r>
            <a:r>
              <a:rPr lang="en-US" dirty="0" err="1"/>
              <a:t>Coke^Chips</a:t>
            </a:r>
            <a:r>
              <a:rPr lang="en-US" dirty="0"/>
              <a:t>] //confidence = sup(Hot </a:t>
            </a:r>
            <a:r>
              <a:rPr lang="en-US" dirty="0" err="1"/>
              <a:t>Dogs^Coke^Chips</a:t>
            </a:r>
            <a:r>
              <a:rPr lang="en-US" dirty="0"/>
              <a:t>)/sup(Hot Dogs) = 2/4*100=50% //</a:t>
            </a:r>
            <a:r>
              <a:rPr lang="en-US" b="1" dirty="0"/>
              <a:t>Rejected</a:t>
            </a:r>
            <a:endParaRPr lang="en-US" dirty="0"/>
          </a:p>
          <a:p>
            <a:r>
              <a:rPr lang="en-US" dirty="0"/>
              <a:t>[Coke]=&gt;[Hot </a:t>
            </a:r>
            <a:r>
              <a:rPr lang="en-US" dirty="0" err="1"/>
              <a:t>Dogs^Chips</a:t>
            </a:r>
            <a:r>
              <a:rPr lang="en-US" dirty="0"/>
              <a:t>] //confidence = sup(Hot </a:t>
            </a:r>
            <a:r>
              <a:rPr lang="en-US" dirty="0" err="1"/>
              <a:t>Dogs^Coke^Chips</a:t>
            </a:r>
            <a:r>
              <a:rPr lang="en-US" dirty="0"/>
              <a:t>)/sup(Coke) = 2/3*100=66.67% //</a:t>
            </a:r>
            <a:r>
              <a:rPr lang="en-US" b="1" dirty="0"/>
              <a:t>Selected</a:t>
            </a:r>
            <a:endParaRPr lang="en-US" dirty="0"/>
          </a:p>
          <a:p>
            <a:r>
              <a:rPr lang="en-US" dirty="0"/>
              <a:t>[Chips]=&gt;[Hot </a:t>
            </a:r>
            <a:r>
              <a:rPr lang="en-US" dirty="0" err="1"/>
              <a:t>Dogs^Coke</a:t>
            </a:r>
            <a:r>
              <a:rPr lang="en-US" dirty="0"/>
              <a:t>] //confidence = sup(Hot </a:t>
            </a:r>
            <a:r>
              <a:rPr lang="en-US" dirty="0" err="1"/>
              <a:t>Dogs^Coke^Chips</a:t>
            </a:r>
            <a:r>
              <a:rPr lang="en-US" dirty="0"/>
              <a:t>)/sup(Chips) = 2/4*100=50% //</a:t>
            </a:r>
            <a:r>
              <a:rPr lang="en-US" b="1" dirty="0"/>
              <a:t>Rejected</a:t>
            </a:r>
          </a:p>
          <a:p>
            <a:r>
              <a:rPr lang="en-US" dirty="0"/>
              <a:t>There are four strong results (minimum confidence greater than 60%)</a:t>
            </a:r>
          </a:p>
        </p:txBody>
      </p:sp>
    </p:spTree>
    <p:extLst>
      <p:ext uri="{BB962C8B-B14F-4D97-AF65-F5344CB8AC3E}">
        <p14:creationId xmlns:p14="http://schemas.microsoft.com/office/powerpoint/2010/main" val="1595562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Apriori</a:t>
            </a:r>
            <a:r>
              <a:rPr lang="en-US" b="1" dirty="0"/>
              <a:t> algorithm Example -2</a:t>
            </a:r>
            <a:endParaRPr lang="en-US" dirty="0"/>
          </a:p>
        </p:txBody>
      </p:sp>
      <p:sp>
        <p:nvSpPr>
          <p:cNvPr id="3" name="Content Placeholder 2"/>
          <p:cNvSpPr>
            <a:spLocks noGrp="1"/>
          </p:cNvSpPr>
          <p:nvPr>
            <p:ph idx="1"/>
          </p:nvPr>
        </p:nvSpPr>
        <p:spPr>
          <a:xfrm>
            <a:off x="457200" y="914400"/>
            <a:ext cx="11125200" cy="5943600"/>
          </a:xfrm>
        </p:spPr>
        <p:txBody>
          <a:bodyPr>
            <a:normAutofit/>
          </a:bodyPr>
          <a:lstStyle/>
          <a:p>
            <a:r>
              <a:rPr lang="en-US" dirty="0"/>
              <a:t>Let’s see another example of the </a:t>
            </a:r>
            <a:r>
              <a:rPr lang="en-US" dirty="0" err="1"/>
              <a:t>Apriori</a:t>
            </a:r>
            <a:r>
              <a:rPr lang="en-US" dirty="0"/>
              <a:t> Algorithm.</a:t>
            </a:r>
          </a:p>
          <a:p>
            <a:endParaRPr lang="en-US" dirty="0"/>
          </a:p>
          <a:p>
            <a:endParaRPr lang="en-US" dirty="0"/>
          </a:p>
          <a:p>
            <a:endParaRPr lang="en-US" dirty="0"/>
          </a:p>
          <a:p>
            <a:endParaRPr lang="en-US" dirty="0"/>
          </a:p>
          <a:p>
            <a:r>
              <a:rPr lang="en-US" dirty="0"/>
              <a:t>Find the </a:t>
            </a:r>
            <a:r>
              <a:rPr lang="en-US" b="1" dirty="0"/>
              <a:t>frequent </a:t>
            </a:r>
            <a:r>
              <a:rPr lang="en-US" b="1" dirty="0" err="1"/>
              <a:t>itemsets</a:t>
            </a:r>
            <a:r>
              <a:rPr lang="en-US" dirty="0"/>
              <a:t> on this. Assume that minimum support (s = 3)</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only one </a:t>
            </a:r>
            <a:r>
              <a:rPr lang="en-US" dirty="0" err="1"/>
              <a:t>itemset</a:t>
            </a:r>
            <a:r>
              <a:rPr lang="en-US" dirty="0"/>
              <a:t> with minimum support 3. So only one </a:t>
            </a:r>
            <a:r>
              <a:rPr lang="en-US" dirty="0" err="1"/>
              <a:t>itemset</a:t>
            </a:r>
            <a:r>
              <a:rPr lang="en-US" dirty="0"/>
              <a:t> is frequent.</a:t>
            </a:r>
          </a:p>
          <a:p>
            <a:r>
              <a:rPr lang="en-US" b="1" dirty="0"/>
              <a:t>Frequent </a:t>
            </a:r>
            <a:r>
              <a:rPr lang="en-US" b="1" dirty="0" err="1"/>
              <a:t>Itemset</a:t>
            </a:r>
            <a:r>
              <a:rPr lang="en-US" b="1" dirty="0"/>
              <a:t> (I) = {Coke, Chips}</a:t>
            </a:r>
            <a:endParaRPr lang="en-US" dirty="0"/>
          </a:p>
          <a:p>
            <a:endParaRPr lang="en-US" dirty="0"/>
          </a:p>
        </p:txBody>
      </p:sp>
      <p:pic>
        <p:nvPicPr>
          <p:cNvPr id="3074" name="Picture 2" descr="https://miro.medium.com/v2/resize:fit:770/1*IcQg8ZRNgo7us3Ti1i2ec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19201"/>
            <a:ext cx="5181600" cy="15813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iro.medium.com/v2/resize:fit:875/1*SmYesCnIzcR8aUBjplcU1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124200"/>
            <a:ext cx="7191375" cy="276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912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a:t>
            </a:r>
          </a:p>
        </p:txBody>
      </p:sp>
      <p:sp>
        <p:nvSpPr>
          <p:cNvPr id="3" name="Content Placeholder 2"/>
          <p:cNvSpPr>
            <a:spLocks noGrp="1"/>
          </p:cNvSpPr>
          <p:nvPr>
            <p:ph idx="1"/>
          </p:nvPr>
        </p:nvSpPr>
        <p:spPr/>
        <p:txBody>
          <a:bodyPr/>
          <a:lstStyle/>
          <a:p>
            <a:r>
              <a:rPr lang="en-US" dirty="0"/>
              <a:t>https://www.youtube.com/watch?v=wvz_aJA_mfs</a:t>
            </a:r>
          </a:p>
        </p:txBody>
      </p:sp>
    </p:spTree>
    <p:extLst>
      <p:ext uri="{BB962C8B-B14F-4D97-AF65-F5344CB8AC3E}">
        <p14:creationId xmlns:p14="http://schemas.microsoft.com/office/powerpoint/2010/main" val="2995916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a:t>
            </a: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76771" y="1828800"/>
            <a:ext cx="10694743" cy="4495799"/>
          </a:xfrm>
          <a:prstGeom prst="rect">
            <a:avLst/>
          </a:prstGeom>
        </p:spPr>
      </p:pic>
    </p:spTree>
    <p:extLst>
      <p:ext uri="{BB962C8B-B14F-4D97-AF65-F5344CB8AC3E}">
        <p14:creationId xmlns:p14="http://schemas.microsoft.com/office/powerpoint/2010/main" val="324938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t>50</a:t>
            </a:fld>
            <a:endParaRPr lang="en-US" dirty="0"/>
          </a:p>
        </p:txBody>
      </p:sp>
    </p:spTree>
    <p:extLst>
      <p:ext uri="{BB962C8B-B14F-4D97-AF65-F5344CB8AC3E}">
        <p14:creationId xmlns:p14="http://schemas.microsoft.com/office/powerpoint/2010/main" val="372820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2935" y="381000"/>
            <a:ext cx="11906130" cy="5440362"/>
          </a:xfrm>
          <a:prstGeom prst="rect">
            <a:avLst/>
          </a:prstGeom>
        </p:spPr>
      </p:pic>
    </p:spTree>
    <p:extLst>
      <p:ext uri="{BB962C8B-B14F-4D97-AF65-F5344CB8AC3E}">
        <p14:creationId xmlns:p14="http://schemas.microsoft.com/office/powerpoint/2010/main" val="533718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DBSCAN (Density-Based Spatial Clustering of Applications with Noise)</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09600" y="1709454"/>
            <a:ext cx="7746065" cy="4307456"/>
          </a:xfrm>
          <a:prstGeom prst="rect">
            <a:avLst/>
          </a:prstGeom>
        </p:spPr>
      </p:pic>
    </p:spTree>
    <p:extLst>
      <p:ext uri="{BB962C8B-B14F-4D97-AF65-F5344CB8AC3E}">
        <p14:creationId xmlns:p14="http://schemas.microsoft.com/office/powerpoint/2010/main" val="1147959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28650" y="457200"/>
            <a:ext cx="10389422" cy="2859262"/>
          </a:xfrm>
          <a:prstGeom prst="rect">
            <a:avLst/>
          </a:prstGeom>
        </p:spPr>
      </p:pic>
    </p:spTree>
    <p:extLst>
      <p:ext uri="{BB962C8B-B14F-4D97-AF65-F5344CB8AC3E}">
        <p14:creationId xmlns:p14="http://schemas.microsoft.com/office/powerpoint/2010/main" val="30705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675813" y="457200"/>
            <a:ext cx="10935162" cy="5251217"/>
          </a:xfrm>
          <a:prstGeom prst="rect">
            <a:avLst/>
          </a:prstGeom>
        </p:spPr>
      </p:pic>
    </p:spTree>
    <p:extLst>
      <p:ext uri="{BB962C8B-B14F-4D97-AF65-F5344CB8AC3E}">
        <p14:creationId xmlns:p14="http://schemas.microsoft.com/office/powerpoint/2010/main" val="97545881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38553</TotalTime>
  <Words>1524</Words>
  <Application>Microsoft Office PowerPoint</Application>
  <PresentationFormat>Widescreen</PresentationFormat>
  <Paragraphs>130</Paragraphs>
  <Slides>50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Gill Sans MT</vt:lpstr>
      <vt:lpstr>Wingdings</vt:lpstr>
      <vt:lpstr>Custom Design</vt:lpstr>
      <vt:lpstr>PowerPoint Presentation</vt:lpstr>
      <vt:lpstr>Contents</vt:lpstr>
      <vt:lpstr>Outline</vt:lpstr>
      <vt:lpstr>Algorithm for divisive hierarchical clustering</vt:lpstr>
      <vt:lpstr>Density</vt:lpstr>
      <vt:lpstr>PowerPoint Presentation</vt:lpstr>
      <vt:lpstr>DBSCAN (Density-Based Spatial Clustering of Applications with Noise)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Association Rule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Apriori algorithm</vt:lpstr>
      <vt:lpstr>Apriori algorithm</vt:lpstr>
      <vt:lpstr>PowerPoint Presentation</vt:lpstr>
      <vt:lpstr>PowerPoint Presentation</vt:lpstr>
      <vt:lpstr>PowerPoint Presentation</vt:lpstr>
      <vt:lpstr>PowerPoint Presentation</vt:lpstr>
      <vt:lpstr>PowerPoint Presentation</vt:lpstr>
      <vt:lpstr>Apriori algorithm Example -1 </vt:lpstr>
      <vt:lpstr>PowerPoint Presentation</vt:lpstr>
      <vt:lpstr>Apriori algorithm Example -1 </vt:lpstr>
      <vt:lpstr>Apriori algorithm Example -2</vt:lpstr>
      <vt:lpstr>LDA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Md. Shakil Hossain</cp:lastModifiedBy>
  <cp:revision>2203</cp:revision>
  <cp:lastPrinted>2015-09-22T10:17:55Z</cp:lastPrinted>
  <dcterms:created xsi:type="dcterms:W3CDTF">2014-11-02T19:18:20Z</dcterms:created>
  <dcterms:modified xsi:type="dcterms:W3CDTF">2025-07-26T04:06:57Z</dcterms:modified>
  <cp:category>2010 abstract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